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28803600"/>
  <p:notesSz cx="6858000" cy="9144000"/>
  <p:defaultTextStyle>
    <a:defPPr>
      <a:defRPr lang="en-US"/>
    </a:defPPr>
    <a:lvl1pPr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439863" indent="-982663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879725" indent="-1965325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319588" indent="-2947988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5759450" indent="-3930650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2" d="100"/>
          <a:sy n="22" d="100"/>
        </p:scale>
        <p:origin x="2280" y="120"/>
      </p:cViewPr>
      <p:guideLst>
        <p:guide orient="horz" pos="9072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03" y="8947787"/>
            <a:ext cx="18362295" cy="61741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405" y="16322040"/>
            <a:ext cx="15121890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BC58-82B7-4CAC-883B-FC1263E86A37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63A1E-C68F-4E7F-AD66-1A881F298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5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29C28-0A08-404E-99D8-4EE04D01AC16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2ECF2-126E-4FA6-8DA3-11AAA21E2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002126" y="4847277"/>
            <a:ext cx="11483935" cy="1032195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50320" y="4847277"/>
            <a:ext cx="34091761" cy="103219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20DC-675C-4A8B-A07A-2B43FADF85B5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C09FA-0556-45ED-A033-EE1D17C04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9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682B-DDDD-4BCE-A7E1-7BB24C8050C9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4921F-6DAD-4D45-99B6-16637D054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464" y="18508982"/>
            <a:ext cx="18362295" cy="5720715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464" y="12208197"/>
            <a:ext cx="18362295" cy="6300785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401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250AA-3A2F-42FD-BAFF-BA7595F1FD97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0BDE-B70A-43F8-B953-EB17B2D4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0319" y="28230197"/>
            <a:ext cx="22787848" cy="79836645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8212" y="28230197"/>
            <a:ext cx="22787848" cy="79836645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D27F2-DBD8-41D0-8972-EACE17AC65CE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F5196-87B0-4A3A-B4BC-C0AFD1B59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35" y="1153480"/>
            <a:ext cx="19442430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135" y="6447475"/>
            <a:ext cx="9544944" cy="2687000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0135" y="9134475"/>
            <a:ext cx="9544944" cy="16595410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3873" y="6447475"/>
            <a:ext cx="9548693" cy="2687000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3873" y="9134475"/>
            <a:ext cx="9548693" cy="16595410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49A8C-3C60-488A-A408-38B6AD7E0C65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10A9-DE49-4039-AAA6-6BA811A1B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0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EF751-AF3E-4F42-871A-51AC827431E8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036B6-1A95-4030-8774-C1165CF33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6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40C4-15F2-4AF0-9AAC-04C13C85B43C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0F987-4EFA-4839-9BC1-80A6CE663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8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36" y="1146810"/>
            <a:ext cx="7107139" cy="488061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6056" y="1146812"/>
            <a:ext cx="12076509" cy="24583075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0136" y="6027422"/>
            <a:ext cx="7107139" cy="19702465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2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297B4-0BAC-4001-9A15-84178BC7A904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29E98-CC16-4949-9768-54C622994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6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4280" y="20162520"/>
            <a:ext cx="12961620" cy="238030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4280" y="2573655"/>
            <a:ext cx="12961620" cy="17282160"/>
          </a:xfrm>
        </p:spPr>
        <p:txBody>
          <a:bodyPr rtlCol="0">
            <a:normAutofit/>
          </a:bodyPr>
          <a:lstStyle>
            <a:lvl1pPr marL="0" indent="0">
              <a:buNone/>
              <a:defRPr sz="10100"/>
            </a:lvl1pPr>
            <a:lvl2pPr marL="1440180" indent="0">
              <a:buNone/>
              <a:defRPr sz="8800"/>
            </a:lvl2pPr>
            <a:lvl3pPr marL="2880360" indent="0">
              <a:buNone/>
              <a:defRPr sz="760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4280" y="22542820"/>
            <a:ext cx="12961620" cy="3380420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2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90EB0-CB47-4C7C-A851-DB24D3A0854A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43E35-0BB9-456D-A376-BCA45599F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79500" y="1154113"/>
            <a:ext cx="194437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8036" tIns="144018" rIns="288036" bIns="1440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79500" y="6721475"/>
            <a:ext cx="19443700" cy="190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8036" tIns="144018" rIns="288036" bIns="1440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500" y="26696988"/>
            <a:ext cx="5041900" cy="1533525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l" defTabSz="2880360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1C11C4-34E8-4B38-B614-ABC31306E101}" type="datetimeFigureOut">
              <a:rPr lang="en-US"/>
              <a:pPr>
                <a:defRPr/>
              </a:pPr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0288" y="26696988"/>
            <a:ext cx="6842125" cy="1533525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ctr" defTabSz="2880360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81300" y="26696988"/>
            <a:ext cx="5041900" cy="1533525"/>
          </a:xfrm>
          <a:prstGeom prst="rect">
            <a:avLst/>
          </a:prstGeom>
        </p:spPr>
        <p:txBody>
          <a:bodyPr vert="horz" wrap="square" lIns="288036" tIns="144018" rIns="288036" bIns="14401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90EC9E-8C31-48E5-88F0-39746CF11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9725" rtl="0" eaLnBrk="0" fontAlgn="base" hangingPunct="0">
        <a:spcBef>
          <a:spcPct val="0"/>
        </a:spcBef>
        <a:spcAft>
          <a:spcPct val="0"/>
        </a:spcAft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2pPr>
      <a:lvl3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3pPr>
      <a:lvl4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4pPr>
      <a:lvl5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5pPr>
      <a:lvl6pPr marL="4572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6pPr>
      <a:lvl7pPr marL="9144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7pPr>
      <a:lvl8pPr marL="13716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8pPr>
      <a:lvl9pPr marL="18288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9pPr>
    </p:titleStyle>
    <p:bodyStyle>
      <a:lvl1pPr marL="1079500" indent="-1079500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9975" indent="-900113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313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1475" y="328613"/>
            <a:ext cx="20788313" cy="27860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4587538" y="7382816"/>
            <a:ext cx="6572250" cy="21564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469188" y="8047978"/>
            <a:ext cx="6572250" cy="20899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60363" y="7311378"/>
            <a:ext cx="6572250" cy="2163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/>
              <a:t> </a:t>
            </a:r>
            <a:endParaRPr lang="en-US" dirty="0"/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14598650" y="7316141"/>
            <a:ext cx="6572250" cy="714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268763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68763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68763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  <a:defRPr/>
            </a:pPr>
            <a:r>
              <a:rPr lang="fa-IR" altLang="en-US" sz="3800" b="1">
                <a:cs typeface="B Titr" panose="00000700000000000000" pitchFamily="2" charset="-78"/>
              </a:rPr>
              <a:t>مقدمه</a:t>
            </a:r>
            <a:endParaRPr lang="en-US" altLang="en-US" sz="3800" b="1">
              <a:cs typeface="B Titr" panose="00000700000000000000" pitchFamily="2" charset="-78"/>
            </a:endParaRPr>
          </a:p>
        </p:txBody>
      </p:sp>
      <p:sp>
        <p:nvSpPr>
          <p:cNvPr id="2057" name="TextBox 20"/>
          <p:cNvSpPr txBox="1">
            <a:spLocks noChangeArrowheads="1"/>
          </p:cNvSpPr>
          <p:nvPr/>
        </p:nvSpPr>
        <p:spPr bwMode="auto">
          <a:xfrm>
            <a:off x="14598650" y="8152753"/>
            <a:ext cx="6424613" cy="92948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fa-IR" altLang="en-US" sz="3200" b="1" dirty="0">
                <a:cs typeface="B Titr" panose="00000700000000000000" pitchFamily="2" charset="-78"/>
              </a:rPr>
              <a:t>چکیده (حداکثر 120 کلمه)</a:t>
            </a:r>
            <a:endParaRPr lang="en-US" altLang="en-US" sz="3200" b="1" dirty="0">
              <a:cs typeface="B Titr" panose="00000700000000000000" pitchFamily="2" charset="-78"/>
            </a:endParaRPr>
          </a:p>
          <a:p>
            <a:pPr indent="457200" algn="just" rtl="1" eaLnBrk="1" hangingPunct="1">
              <a:spcBef>
                <a:spcPct val="0"/>
              </a:spcBef>
              <a:buFontTx/>
              <a:buNone/>
              <a:defRPr/>
            </a:pPr>
            <a:r>
              <a:rPr lang="ar-SA" altLang="en-US" sz="2200" dirty="0">
                <a:cs typeface="B Nazanin" panose="00000400000000000000" pitchFamily="2" charset="-78"/>
              </a:rPr>
              <a:t>به</a:t>
            </a:r>
            <a:r>
              <a:rPr lang="fa-IR" altLang="en-US" sz="2200" dirty="0">
                <a:cs typeface="B Nazanin" panose="00000400000000000000" pitchFamily="2" charset="-78"/>
              </a:rPr>
              <a:t>‌</a:t>
            </a:r>
            <a:r>
              <a:rPr lang="ar-SA" altLang="en-US" sz="2200" dirty="0">
                <a:cs typeface="B Nazanin" panose="00000400000000000000" pitchFamily="2" charset="-78"/>
              </a:rPr>
              <a:t>منظور يكسان</a:t>
            </a:r>
            <a:r>
              <a:rPr lang="fa-IR" altLang="en-US" sz="2200" dirty="0">
                <a:cs typeface="B Nazanin" panose="00000400000000000000" pitchFamily="2" charset="-78"/>
              </a:rPr>
              <a:t>‌</a:t>
            </a:r>
            <a:r>
              <a:rPr lang="ar-SA" altLang="en-US" sz="2200" dirty="0">
                <a:cs typeface="B Nazanin" panose="00000400000000000000" pitchFamily="2" charset="-78"/>
              </a:rPr>
              <a:t>سازي مجموعه لازم است كه همة مقالات</a:t>
            </a:r>
            <a:r>
              <a:rPr lang="fa-IR" altLang="en-US" sz="2200" dirty="0">
                <a:cs typeface="B Nazanin" panose="00000400000000000000" pitchFamily="2" charset="-78"/>
              </a:rPr>
              <a:t> پوستری</a:t>
            </a:r>
            <a:r>
              <a:rPr lang="ar-SA" altLang="en-US" sz="2200" dirty="0">
                <a:cs typeface="B Nazanin" panose="00000400000000000000" pitchFamily="2" charset="-78"/>
              </a:rPr>
              <a:t> </a:t>
            </a:r>
            <a:r>
              <a:rPr lang="fa-IR" altLang="en-US" sz="2200" dirty="0">
                <a:cs typeface="B Nazanin" panose="00000400000000000000" pitchFamily="2" charset="-78"/>
              </a:rPr>
              <a:t>ب</a:t>
            </a:r>
            <a:r>
              <a:rPr lang="ar-SA" altLang="en-US" sz="2200" dirty="0">
                <a:cs typeface="B Nazanin" panose="00000400000000000000" pitchFamily="2" charset="-78"/>
              </a:rPr>
              <a:t>ا طرحي يكسان و كاملاً هماهنگ تهيه و تايپ شوند. </a:t>
            </a:r>
            <a:r>
              <a:rPr lang="fa-IR" altLang="en-US" sz="2200" dirty="0">
                <a:cs typeface="B Nazanin" panose="00000400000000000000" pitchFamily="2" charset="-78"/>
              </a:rPr>
              <a:t>(رنگ‌بندی، جانمایی مطالب، تک یا دو ستونه بودن و اندازه ستون‌های چپ و راست و نوع محتوای آن‌ها </a:t>
            </a:r>
            <a:r>
              <a:rPr lang="fa-IR" altLang="en-US" sz="2200" b="1" u="sng" dirty="0">
                <a:cs typeface="B Nazanin" panose="00000400000000000000" pitchFamily="2" charset="-78"/>
              </a:rPr>
              <a:t>طبق سلیقه نگارنده مقاله است</a:t>
            </a:r>
            <a:r>
              <a:rPr lang="fa-IR" altLang="en-US" sz="2200" dirty="0">
                <a:cs typeface="B Nazanin" panose="00000400000000000000" pitchFamily="2" charset="-78"/>
              </a:rPr>
              <a:t>). </a:t>
            </a:r>
            <a:r>
              <a:rPr lang="ar-SA" altLang="en-US" sz="2200" dirty="0">
                <a:cs typeface="B Nazanin" panose="00000400000000000000" pitchFamily="2" charset="-78"/>
              </a:rPr>
              <a:t>اين راهنما به نويسندگان كمك مي‌كند تا مقالة خود را با طرح مورد قبول </a:t>
            </a:r>
            <a:r>
              <a:rPr lang="fa-IR" altLang="en-US" sz="2200" dirty="0">
                <a:cs typeface="B Nazanin" panose="00000400000000000000" pitchFamily="2" charset="-78"/>
              </a:rPr>
              <a:t>کنفرانس </a:t>
            </a:r>
            <a:r>
              <a:rPr lang="ar-SA" altLang="en-US" sz="2200" dirty="0">
                <a:cs typeface="B Nazanin" panose="00000400000000000000" pitchFamily="2" charset="-78"/>
              </a:rPr>
              <a:t>تهيه نمايند. توجه شود كه فرمت ظاهري اين راهنما و نگارش آن منطبق بر دستورالعمل مورد قبول </a:t>
            </a:r>
            <a:r>
              <a:rPr lang="fa-IR" altLang="en-US" sz="2200" dirty="0">
                <a:cs typeface="B Nazanin" panose="00000400000000000000" pitchFamily="2" charset="-78"/>
              </a:rPr>
              <a:t>گردهمايي</a:t>
            </a:r>
            <a:r>
              <a:rPr lang="ar-SA" altLang="en-US" sz="2200" dirty="0">
                <a:cs typeface="B Nazanin" panose="00000400000000000000" pitchFamily="2" charset="-78"/>
              </a:rPr>
              <a:t> است.</a:t>
            </a:r>
            <a:r>
              <a:rPr lang="en-US" altLang="en-US" sz="2200" dirty="0">
                <a:cs typeface="B Nazanin" panose="00000400000000000000" pitchFamily="2" charset="-78"/>
              </a:rPr>
              <a:t> </a:t>
            </a:r>
          </a:p>
          <a:p>
            <a:pPr indent="457200" algn="just" rtl="1" eaLnBrk="1" hangingPunct="1">
              <a:spcBef>
                <a:spcPct val="0"/>
              </a:spcBef>
              <a:buFontTx/>
              <a:buNone/>
              <a:defRPr/>
            </a:pPr>
            <a:r>
              <a:rPr lang="fa-IR" altLang="en-US" sz="2200" dirty="0">
                <a:cs typeface="B Nazanin" panose="00000400000000000000" pitchFamily="2" charset="-78"/>
              </a:rPr>
              <a:t>پوستر باید در سایز </a:t>
            </a:r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fa-IR" altLang="en-US" sz="2200" dirty="0">
                <a:cs typeface="B Nazanin" panose="00000400000000000000" pitchFamily="2" charset="-78"/>
              </a:rPr>
              <a:t> و به صورت عمودي باشد. ضروری است عنوان همایش و لوگوهای بالای پوستر حفظ شود. سایر زیباسازی‌ها در متن به شرط رعایت ساختار پیشنهادی زیر آزاد است. </a:t>
            </a:r>
            <a:endParaRPr lang="en-US" altLang="en-US" sz="2200" dirty="0">
              <a:cs typeface="B Nazanin" panose="00000400000000000000" pitchFamily="2" charset="-78"/>
            </a:endParaRPr>
          </a:p>
          <a:p>
            <a:pPr indent="457200" algn="just" rtl="1" eaLnBrk="1" hangingPunct="1">
              <a:spcBef>
                <a:spcPct val="0"/>
              </a:spcBef>
              <a:buFontTx/>
              <a:buNone/>
              <a:defRPr/>
            </a:pPr>
            <a:r>
              <a:rPr lang="ar-SA" altLang="en-US" sz="2200" dirty="0">
                <a:cs typeface="B Nazanin" panose="00000400000000000000" pitchFamily="2" charset="-78"/>
              </a:rPr>
              <a:t>براي </a:t>
            </a:r>
            <a:r>
              <a:rPr lang="fa-IR" altLang="en-US" sz="2200" dirty="0">
                <a:cs typeface="B Nazanin" panose="00000400000000000000" pitchFamily="2" charset="-78"/>
              </a:rPr>
              <a:t>ساخت پوستر</a:t>
            </a:r>
            <a:r>
              <a:rPr lang="ar-SA" altLang="en-US" sz="2200" dirty="0">
                <a:cs typeface="B Nazanin" panose="00000400000000000000" pitchFamily="2" charset="-78"/>
              </a:rPr>
              <a:t>، فقط از نرم افزار مايكروسافت </a:t>
            </a:r>
            <a:r>
              <a:rPr lang="fa-IR" altLang="en-US" sz="2200" dirty="0">
                <a:cs typeface="B Nazanin" panose="00000400000000000000" pitchFamily="2" charset="-78"/>
              </a:rPr>
              <a:t>پاورپوینت </a:t>
            </a:r>
            <a:r>
              <a:rPr lang="ar-SA" altLang="en-US" sz="2200" dirty="0">
                <a:cs typeface="B Nazanin" panose="00000400000000000000" pitchFamily="2" charset="-78"/>
              </a:rPr>
              <a:t>نسخة </a:t>
            </a:r>
            <a:r>
              <a:rPr lang="fa-IR" altLang="en-US" sz="2200" dirty="0">
                <a:cs typeface="B Nazanin" panose="00000400000000000000" pitchFamily="2" charset="-78"/>
              </a:rPr>
              <a:t>2003 به بعد</a:t>
            </a:r>
            <a:r>
              <a:rPr lang="ar-SA" altLang="en-US" sz="2200" dirty="0">
                <a:cs typeface="B Nazanin" panose="00000400000000000000" pitchFamily="2" charset="-78"/>
              </a:rPr>
              <a:t> استفاده كنيد. عنوان همة بخش‌ها با قلم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</a:t>
            </a:r>
            <a:r>
              <a:rPr lang="fa-IR" altLang="en-US" sz="2200" dirty="0">
                <a:cs typeface="B Nazanin" panose="00000400000000000000" pitchFamily="2" charset="-78"/>
              </a:rPr>
              <a:t> </a:t>
            </a:r>
            <a:r>
              <a:rPr lang="ar-SA" altLang="en-US" sz="2200" dirty="0">
                <a:cs typeface="B Nazanin" panose="00000400000000000000" pitchFamily="2" charset="-78"/>
              </a:rPr>
              <a:t>و اندازه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pt. </a:t>
            </a:r>
            <a:r>
              <a:rPr lang="fa-IR" altLang="en-US" sz="2200" dirty="0">
                <a:cs typeface="B Nazanin" panose="00000400000000000000" pitchFamily="2" charset="-78"/>
              </a:rPr>
              <a:t>38 </a:t>
            </a:r>
            <a:r>
              <a:rPr lang="ar-SA" altLang="en-US" sz="2200" dirty="0">
                <a:cs typeface="B Nazanin" panose="00000400000000000000" pitchFamily="2" charset="-78"/>
              </a:rPr>
              <a:t>پررنگ و عنوان زيربخش‌ها با قلم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fa-IR" altLang="en-US" sz="2200" dirty="0">
                <a:cs typeface="B Nazanin" panose="00000400000000000000" pitchFamily="2" charset="-78"/>
              </a:rPr>
              <a:t> </a:t>
            </a:r>
            <a:r>
              <a:rPr lang="ar-SA" altLang="en-US" sz="2200" dirty="0">
                <a:cs typeface="B Nazanin" panose="00000400000000000000" pitchFamily="2" charset="-78"/>
              </a:rPr>
              <a:t>و اندازه </a:t>
            </a:r>
            <a:r>
              <a:rPr lang="fa-IR" altLang="en-US" sz="2200" dirty="0">
                <a:cs typeface="B Nazanin" panose="00000400000000000000" pitchFamily="2" charset="-78"/>
              </a:rPr>
              <a:t>30 </a:t>
            </a:r>
            <a:r>
              <a:rPr lang="ar-SA" altLang="en-US" sz="2200" dirty="0">
                <a:cs typeface="B Nazanin" panose="00000400000000000000" pitchFamily="2" charset="-78"/>
              </a:rPr>
              <a:t>پررنگ تايپ شود.</a:t>
            </a:r>
            <a:endParaRPr lang="en-US" altLang="en-US" sz="2200" dirty="0">
              <a:cs typeface="B Nazanin" panose="00000400000000000000" pitchFamily="2" charset="-78"/>
            </a:endParaRPr>
          </a:p>
          <a:p>
            <a:pPr indent="457200" algn="just" rtl="1" eaLnBrk="1" hangingPunct="1">
              <a:spcBef>
                <a:spcPct val="0"/>
              </a:spcBef>
              <a:buFontTx/>
              <a:buNone/>
              <a:defRPr/>
            </a:pPr>
            <a:r>
              <a:rPr lang="ar-SA" altLang="en-US" sz="2200" dirty="0">
                <a:cs typeface="B Nazanin" panose="00000400000000000000" pitchFamily="2" charset="-78"/>
              </a:rPr>
              <a:t>عنوان هر بخش يا زيربخش، با يك خط خالي فاصله از انتهاي متن بخش قبلي تايپ و شماره‌گذاري شود. خط اول همة پاراگراف‌ها بايد داراي تورفتگي به اندازة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fa-IR" altLang="en-US" sz="2200" dirty="0">
                <a:cs typeface="B Nazanin" panose="00000400000000000000" pitchFamily="2" charset="-78"/>
              </a:rPr>
              <a:t>1 </a:t>
            </a:r>
            <a:r>
              <a:rPr lang="ar-SA" altLang="en-US" sz="2200" dirty="0">
                <a:cs typeface="B Nazanin" panose="00000400000000000000" pitchFamily="2" charset="-78"/>
              </a:rPr>
              <a:t>باشد.</a:t>
            </a:r>
            <a:r>
              <a:rPr lang="fa-IR" altLang="en-US" sz="2200" dirty="0">
                <a:cs typeface="B Nazanin" panose="00000400000000000000" pitchFamily="2" charset="-78"/>
              </a:rPr>
              <a:t> برای کلیه متون باید حالت پاراگراف از راست (متن از راست به چپ)- حالت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r>
              <a:rPr lang="fa-IR" altLang="en-US" sz="2200" dirty="0">
                <a:cs typeface="B Nazanin" panose="00000400000000000000" pitchFamily="2" charset="-78"/>
              </a:rPr>
              <a:t>- انتخاب گردد. براي تدوين بخشهای لاتين نيز بايستي کليه موارد مندرج در اين دستورالعمل رعايت شود. برای نگارش بخش های لاتین بايد از قلم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fa-IR" altLang="en-US" sz="2200" dirty="0">
                <a:cs typeface="B Nazanin" panose="00000400000000000000" pitchFamily="2" charset="-78"/>
              </a:rPr>
              <a:t>با اندازه فونت دو شماره کمتر از حالت فارسي استفاده شود.</a:t>
            </a:r>
          </a:p>
          <a:p>
            <a:pPr indent="457200" algn="just" rtl="1" eaLnBrk="1" hangingPunct="1">
              <a:spcBef>
                <a:spcPct val="0"/>
              </a:spcBef>
              <a:buFontTx/>
              <a:buNone/>
              <a:defRPr/>
            </a:pPr>
            <a:r>
              <a:rPr lang="fa-IR" altLang="en-US" sz="2200" dirty="0">
                <a:cs typeface="B Nazanin" panose="00000400000000000000" pitchFamily="2" charset="-78"/>
              </a:rPr>
              <a:t>از درج فرمول‌های غیرضروری اکیداً اجتناب گردد. تصاویر و شکل‌ها وضوح کامل داشته باشند. متن توضیحات در کل پوستر هدف‌دار و در جهت روشن شدن ایده‌ها باشد.</a:t>
            </a:r>
          </a:p>
        </p:txBody>
      </p:sp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14598650" y="17685691"/>
            <a:ext cx="6572250" cy="714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268763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68763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68763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  <a:defRPr/>
            </a:pPr>
            <a:r>
              <a:rPr lang="fa-IR" altLang="en-US" sz="3200" b="1">
                <a:cs typeface="B Titr" panose="00000700000000000000" pitchFamily="2" charset="-78"/>
              </a:rPr>
              <a:t>هدف تحقیق</a:t>
            </a:r>
            <a:endParaRPr lang="en-US" altLang="en-US" sz="3200" b="1"/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7469188" y="7316141"/>
            <a:ext cx="6572250" cy="714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a-IR" altLang="en-US" sz="3200" b="1">
                <a:cs typeface="B Titr" panose="00000700000000000000" pitchFamily="2" charset="-78"/>
              </a:rPr>
              <a:t>روش تحقیق</a:t>
            </a:r>
            <a:endParaRPr lang="en-US" altLang="en-US" sz="3200" b="1">
              <a:cs typeface="B Titr" panose="00000700000000000000" pitchFamily="2" charset="-78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60363" y="7311378"/>
            <a:ext cx="6572250" cy="714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329088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088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088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  <a:defRPr/>
            </a:pPr>
            <a:r>
              <a:rPr lang="fa-IR" altLang="en-US" sz="3200" b="1" dirty="0">
                <a:cs typeface="B Titr" panose="00000700000000000000" pitchFamily="2" charset="-78"/>
              </a:rPr>
              <a:t>نتیجه‌گیری</a:t>
            </a:r>
            <a:endParaRPr lang="en-US" altLang="en-US" sz="3200" b="1" dirty="0">
              <a:cs typeface="B Titr" panose="00000700000000000000" pitchFamily="2" charset="-78"/>
            </a:endParaRP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360363" y="17685691"/>
            <a:ext cx="6572250" cy="714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329088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088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088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  <a:defRPr/>
            </a:pPr>
            <a:r>
              <a:rPr lang="fa-IR" altLang="en-US" sz="3200" b="1" dirty="0">
                <a:cs typeface="B Titr" panose="00000700000000000000" pitchFamily="2" charset="-78"/>
              </a:rPr>
              <a:t>مراجع</a:t>
            </a:r>
          </a:p>
        </p:txBody>
      </p:sp>
      <p:sp>
        <p:nvSpPr>
          <p:cNvPr id="2062" name="Rectangle 11"/>
          <p:cNvSpPr>
            <a:spLocks noChangeArrowheads="1"/>
          </p:cNvSpPr>
          <p:nvPr/>
        </p:nvSpPr>
        <p:spPr bwMode="auto">
          <a:xfrm>
            <a:off x="7469188" y="17680928"/>
            <a:ext cx="6572250" cy="7191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27098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709863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709863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709863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709863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  <a:defRPr/>
            </a:pPr>
            <a:r>
              <a:rPr lang="fa-IR" altLang="en-US" sz="3200" b="1" dirty="0">
                <a:cs typeface="B Titr" panose="00000700000000000000" pitchFamily="2" charset="-78"/>
              </a:rPr>
              <a:t>نتایج عملی یا شبیه‌سازی </a:t>
            </a:r>
            <a:endParaRPr lang="en-US" altLang="en-US" sz="3200" b="1" dirty="0">
              <a:cs typeface="B Titr" panose="00000700000000000000" pitchFamily="2" charset="-78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864393" y="3239441"/>
            <a:ext cx="19802475" cy="4167188"/>
          </a:xfrm>
          <a:prstGeom prst="roundRect">
            <a:avLst/>
          </a:prstGeom>
          <a:solidFill>
            <a:schemeClr val="bg1">
              <a:lumMod val="95000"/>
              <a:alpha val="50196"/>
            </a:schemeClr>
          </a:solidFill>
          <a:ln>
            <a:solidFill>
              <a:schemeClr val="accent5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عنوان مقاله (با قلم </a:t>
            </a:r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Titr</a:t>
            </a:r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46pt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)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----- يک سطر فاصله </a:t>
            </a:r>
            <a:r>
              <a:rPr lang="fa-IR" sz="3900" dirty="0">
                <a:solidFill>
                  <a:schemeClr val="tx1"/>
                </a:solidFill>
                <a:cs typeface="B Nazanin" pitchFamily="2" charset="-78"/>
              </a:rPr>
              <a:t>(</a:t>
            </a: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28pt.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پررنگ) -----</a:t>
            </a: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نام و نام خانوادگي 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نويسنده اول </a:t>
            </a:r>
            <a:r>
              <a:rPr lang="fa-IR" sz="3400" baseline="30000" dirty="0">
                <a:solidFill>
                  <a:schemeClr val="tx1"/>
                </a:solidFill>
                <a:cs typeface="B Nazanin" pitchFamily="2" charset="-78"/>
              </a:rPr>
              <a:t>*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، نويسنده دوم، ... در يك يا دو سطر. از ذكر عناويني نظير مهندس يا دكتر و ... در ابتداي اسامي خودداري شود</a:t>
            </a: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نام و نام خانوادگي نويسندگان به صورت کامل ذکر شود. (همراه با پسوند) (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28pt.</a:t>
            </a:r>
            <a:r>
              <a:rPr lang="fa-IR" sz="36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،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پررنگ)</a:t>
            </a:r>
            <a:endParaRPr lang="en-US" sz="30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*- نويسنده مسئول: درجه علمي و رشته تخصصي (يا سمت كاري) نويسنده اول (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24pt</a:t>
            </a:r>
            <a:r>
              <a:rPr lang="en-US" sz="2500" dirty="0">
                <a:solidFill>
                  <a:schemeClr val="tx1"/>
                </a:solidFill>
                <a:cs typeface="B Nazanin" pitchFamily="2" charset="-78"/>
              </a:rPr>
              <a:t>.</a:t>
            </a: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، </a:t>
            </a: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وسط چين)</a:t>
            </a: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2- درجه علمي و رشته تخصصي (يا سمت كاري) نويسنده دوم (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24pt.</a:t>
            </a: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، </a:t>
            </a: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وسط چين)</a:t>
            </a:r>
            <a:endParaRPr lang="en-US" sz="30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600" dirty="0">
                <a:solidFill>
                  <a:schemeClr val="tx1"/>
                </a:solidFill>
                <a:cs typeface="B Nazanin" pitchFamily="2" charset="-78"/>
              </a:rPr>
              <a:t>آدرس پست الكترونيك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 22 pt. Italic</a:t>
            </a:r>
            <a:r>
              <a:rPr lang="en-US" sz="2600" dirty="0">
                <a:solidFill>
                  <a:schemeClr val="tx1"/>
                </a:solidFill>
                <a:cs typeface="B Nazanin" pitchFamily="2" charset="-78"/>
              </a:rPr>
              <a:t>)</a:t>
            </a:r>
          </a:p>
        </p:txBody>
      </p:sp>
      <p:sp>
        <p:nvSpPr>
          <p:cNvPr id="2076" name="TextBox 20"/>
          <p:cNvSpPr txBox="1">
            <a:spLocks noChangeArrowheads="1"/>
          </p:cNvSpPr>
          <p:nvPr/>
        </p:nvSpPr>
        <p:spPr bwMode="auto">
          <a:xfrm>
            <a:off x="7543800" y="8438503"/>
            <a:ext cx="64246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FontTx/>
              <a:buNone/>
            </a:pPr>
            <a:r>
              <a:rPr lang="fa-IR" altLang="en-US" sz="2200"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altLang="en-US" sz="2200" b="1"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Tx/>
              <a:buNone/>
            </a:pPr>
            <a:endParaRPr lang="en-US" altLang="en-US" sz="2200">
              <a:cs typeface="B Nazanin" panose="00000400000000000000" pitchFamily="2" charset="-78"/>
            </a:endParaRPr>
          </a:p>
        </p:txBody>
      </p:sp>
      <p:sp>
        <p:nvSpPr>
          <p:cNvPr id="2077" name="TextBox 20"/>
          <p:cNvSpPr txBox="1">
            <a:spLocks noChangeArrowheads="1"/>
          </p:cNvSpPr>
          <p:nvPr/>
        </p:nvSpPr>
        <p:spPr bwMode="auto">
          <a:xfrm>
            <a:off x="14793913" y="18711216"/>
            <a:ext cx="64246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FontTx/>
              <a:buNone/>
            </a:pPr>
            <a:r>
              <a:rPr lang="fa-IR" altLang="en-US" sz="2200"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altLang="en-US" sz="2200" b="1"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Tx/>
              <a:buNone/>
            </a:pPr>
            <a:endParaRPr lang="en-US" altLang="en-US" sz="2200">
              <a:cs typeface="B Nazanin" panose="00000400000000000000" pitchFamily="2" charset="-78"/>
            </a:endParaRPr>
          </a:p>
        </p:txBody>
      </p:sp>
      <p:sp>
        <p:nvSpPr>
          <p:cNvPr id="2078" name="TextBox 20"/>
          <p:cNvSpPr txBox="1">
            <a:spLocks noChangeArrowheads="1"/>
          </p:cNvSpPr>
          <p:nvPr/>
        </p:nvSpPr>
        <p:spPr bwMode="auto">
          <a:xfrm>
            <a:off x="7823200" y="18711216"/>
            <a:ext cx="64246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FontTx/>
              <a:buNone/>
            </a:pPr>
            <a:r>
              <a:rPr lang="fa-IR" altLang="en-US" sz="2200"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altLang="en-US" sz="2200" b="1"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Tx/>
              <a:buNone/>
            </a:pPr>
            <a:endParaRPr lang="en-US" altLang="en-US" sz="2200">
              <a:cs typeface="B Nazanin" panose="00000400000000000000" pitchFamily="2" charset="-78"/>
            </a:endParaRPr>
          </a:p>
        </p:txBody>
      </p:sp>
      <p:sp>
        <p:nvSpPr>
          <p:cNvPr id="2079" name="TextBox 20"/>
          <p:cNvSpPr txBox="1">
            <a:spLocks noChangeArrowheads="1"/>
          </p:cNvSpPr>
          <p:nvPr/>
        </p:nvSpPr>
        <p:spPr bwMode="auto">
          <a:xfrm>
            <a:off x="714375" y="18711216"/>
            <a:ext cx="64246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FontTx/>
              <a:buNone/>
            </a:pPr>
            <a:r>
              <a:rPr lang="fa-IR" altLang="en-US" sz="2200"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altLang="en-US" sz="2200" b="1"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Tx/>
              <a:buNone/>
            </a:pPr>
            <a:endParaRPr lang="en-US" altLang="en-US" sz="2200">
              <a:cs typeface="B Nazanin" panose="00000400000000000000" pitchFamily="2" charset="-78"/>
            </a:endParaRPr>
          </a:p>
        </p:txBody>
      </p:sp>
      <p:sp>
        <p:nvSpPr>
          <p:cNvPr id="2080" name="TextBox 20"/>
          <p:cNvSpPr txBox="1">
            <a:spLocks noChangeArrowheads="1"/>
          </p:cNvSpPr>
          <p:nvPr/>
        </p:nvSpPr>
        <p:spPr bwMode="auto">
          <a:xfrm>
            <a:off x="508000" y="8435328"/>
            <a:ext cx="6424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FontTx/>
              <a:buNone/>
            </a:pPr>
            <a:r>
              <a:rPr lang="fa-IR" altLang="en-US" sz="2200"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altLang="en-US" sz="2200" b="1"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Tx/>
              <a:buNone/>
            </a:pPr>
            <a:endParaRPr lang="en-US" altLang="en-US" sz="220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83" b="83893"/>
          <a:stretch/>
        </p:blipFill>
        <p:spPr>
          <a:xfrm>
            <a:off x="371475" y="0"/>
            <a:ext cx="20847049" cy="32394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486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B Titr</vt:lpstr>
      <vt:lpstr>Calibri</vt:lpstr>
      <vt:lpstr>Times New Roman</vt:lpstr>
      <vt:lpstr>Office Theme</vt:lpstr>
      <vt:lpstr>PowerPoint Presentation</vt:lpstr>
    </vt:vector>
  </TitlesOfParts>
  <Company>Office07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 Customer</dc:creator>
  <cp:lastModifiedBy>Mojgan Azizi</cp:lastModifiedBy>
  <cp:revision>89</cp:revision>
  <dcterms:created xsi:type="dcterms:W3CDTF">2010-02-19T19:33:34Z</dcterms:created>
  <dcterms:modified xsi:type="dcterms:W3CDTF">2023-04-30T09:34:40Z</dcterms:modified>
</cp:coreProperties>
</file>